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8"/>
  </p:notesMasterIdLst>
  <p:sldIdLst>
    <p:sldId id="273" r:id="rId6"/>
    <p:sldId id="283" r:id="rId7"/>
    <p:sldId id="288" r:id="rId8"/>
    <p:sldId id="276" r:id="rId9"/>
    <p:sldId id="292" r:id="rId10"/>
    <p:sldId id="287" r:id="rId11"/>
    <p:sldId id="289" r:id="rId12"/>
    <p:sldId id="290" r:id="rId13"/>
    <p:sldId id="278" r:id="rId14"/>
    <p:sldId id="291" r:id="rId15"/>
    <p:sldId id="285" r:id="rId16"/>
    <p:sldId id="286" r:id="rId17"/>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90" d="100"/>
          <a:sy n="90" d="100"/>
        </p:scale>
        <p:origin x="-2160" y="-60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03/07/2019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smtClean="0">
                <a:solidFill>
                  <a:schemeClr val="tx1"/>
                </a:solidFill>
              </a:rPr>
              <a:t>Washoe County </a:t>
            </a:r>
            <a:r>
              <a:rPr lang="en-US" sz="2800" b="1" i="1" dirty="0" smtClean="0">
                <a:solidFill>
                  <a:schemeClr val="tx1"/>
                </a:solidFill>
              </a:rPr>
              <a:t>Board of Adjustment</a:t>
            </a:r>
          </a:p>
          <a:p>
            <a:pPr>
              <a:spcBef>
                <a:spcPts val="0"/>
              </a:spcBef>
            </a:pPr>
            <a:r>
              <a:rPr lang="en-US" sz="2400" b="1" i="1" dirty="0" smtClean="0">
                <a:solidFill>
                  <a:schemeClr val="tx1"/>
                </a:solidFill>
              </a:rPr>
              <a:t>March 7, 2019</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ADMINISTRATIVE PERMIT CASE </a:t>
            </a:r>
            <a:r>
              <a:rPr lang="en-US" sz="4000" dirty="0" smtClean="0">
                <a:solidFill>
                  <a:schemeClr val="tx1"/>
                </a:solidFill>
              </a:rPr>
              <a:t>NUMBER  </a:t>
            </a:r>
            <a:r>
              <a:rPr lang="en-US" sz="4000" dirty="0">
                <a:solidFill>
                  <a:schemeClr val="tx1"/>
                </a:solidFill>
              </a:rPr>
              <a:t>WADMIN19-0001 </a:t>
            </a:r>
            <a:r>
              <a:rPr lang="en-US" sz="4000" dirty="0" smtClean="0">
                <a:solidFill>
                  <a:schemeClr val="tx1"/>
                </a:solidFill>
              </a:rPr>
              <a:t/>
            </a:r>
            <a:br>
              <a:rPr lang="en-US" sz="4000" dirty="0" smtClean="0">
                <a:solidFill>
                  <a:schemeClr val="tx1"/>
                </a:solidFill>
              </a:rPr>
            </a:br>
            <a:r>
              <a:rPr lang="en-US" sz="4000" dirty="0" smtClean="0">
                <a:solidFill>
                  <a:schemeClr val="tx1"/>
                </a:solidFill>
              </a:rPr>
              <a:t>(</a:t>
            </a:r>
            <a:r>
              <a:rPr lang="en-US" sz="4000" dirty="0">
                <a:solidFill>
                  <a:schemeClr val="tx1"/>
                </a:solidFill>
              </a:rPr>
              <a:t>Matt and Angie </a:t>
            </a:r>
            <a:r>
              <a:rPr lang="en-US" sz="4000" dirty="0" err="1">
                <a:solidFill>
                  <a:schemeClr val="tx1"/>
                </a:solidFill>
              </a:rPr>
              <a:t>Bussell</a:t>
            </a:r>
            <a:r>
              <a:rPr lang="en-US" sz="4000" dirty="0">
                <a:solidFill>
                  <a:schemeClr val="tx1"/>
                </a:solidFill>
              </a:rPr>
              <a:t> Detached Accessory Structure)</a:t>
            </a:r>
          </a:p>
        </p:txBody>
      </p:sp>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smtClean="0"/>
              <a:t>Request</a:t>
            </a:r>
            <a:endParaRPr lang="en-US" dirty="0"/>
          </a:p>
        </p:txBody>
      </p:sp>
      <p:sp>
        <p:nvSpPr>
          <p:cNvPr id="4" name="Content Placeholder 3"/>
          <p:cNvSpPr>
            <a:spLocks noGrp="1"/>
          </p:cNvSpPr>
          <p:nvPr>
            <p:ph idx="1"/>
          </p:nvPr>
        </p:nvSpPr>
        <p:spPr>
          <a:xfrm>
            <a:off x="457200" y="1219200"/>
            <a:ext cx="8229600" cy="4038601"/>
          </a:xfrm>
        </p:spPr>
        <p:txBody>
          <a:bodyPr>
            <a:normAutofit/>
          </a:bodyPr>
          <a:lstStyle/>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152400" y="1143000"/>
            <a:ext cx="8686800" cy="3785652"/>
          </a:xfrm>
          <a:prstGeom prst="rect">
            <a:avLst/>
          </a:prstGeom>
          <a:noFill/>
        </p:spPr>
        <p:txBody>
          <a:bodyPr wrap="square" rtlCol="0">
            <a:spAutoFit/>
          </a:bodyPr>
          <a:lstStyle/>
          <a:p>
            <a:pPr marL="285750" indent="-285750">
              <a:buFont typeface="Arial" panose="020B0604020202020204" pitchFamily="34" charset="0"/>
              <a:buChar char="•"/>
            </a:pPr>
            <a:r>
              <a:rPr lang="en-US" sz="4000" dirty="0"/>
              <a:t>Detached Accessory Structure 2000 square feet in </a:t>
            </a:r>
            <a:r>
              <a:rPr lang="en-US" sz="4000" dirty="0" smtClean="0"/>
              <a:t>size</a:t>
            </a:r>
          </a:p>
          <a:p>
            <a:pPr marL="285750" indent="-285750">
              <a:buFont typeface="Arial" panose="020B0604020202020204" pitchFamily="34" charset="0"/>
              <a:buChar char="•"/>
            </a:pPr>
            <a:r>
              <a:rPr lang="en-US" sz="4000" dirty="0" smtClean="0"/>
              <a:t>The </a:t>
            </a:r>
            <a:r>
              <a:rPr lang="en-US" sz="4000" dirty="0"/>
              <a:t>main dwelling on the parcel, </a:t>
            </a:r>
            <a:r>
              <a:rPr lang="en-US" sz="4000" dirty="0" smtClean="0"/>
              <a:t> is </a:t>
            </a:r>
            <a:r>
              <a:rPr lang="en-US" sz="4000" dirty="0"/>
              <a:t>1538 square feet in size</a:t>
            </a:r>
            <a:r>
              <a:rPr lang="en-US" sz="4000" dirty="0" smtClean="0"/>
              <a:t>.</a:t>
            </a:r>
          </a:p>
          <a:p>
            <a:pPr marL="285750" indent="-285750">
              <a:buFont typeface="Arial" panose="020B0604020202020204" pitchFamily="34" charset="0"/>
              <a:buChar char="•"/>
            </a:pPr>
            <a:r>
              <a:rPr lang="en-US" sz="4000" dirty="0" smtClean="0"/>
              <a:t>Kit </a:t>
            </a:r>
            <a:r>
              <a:rPr lang="en-US" sz="4000" dirty="0"/>
              <a:t>Pole Building for Agricultural and Storage </a:t>
            </a:r>
            <a:r>
              <a:rPr lang="en-US" sz="4000" dirty="0" smtClean="0"/>
              <a:t>Use</a:t>
            </a:r>
            <a:endParaRPr lang="en-US" sz="4000" dirty="0"/>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96200" cy="792162"/>
          </a:xfrm>
        </p:spPr>
        <p:txBody>
          <a:bodyPr/>
          <a:lstStyle/>
          <a:p>
            <a:pPr algn="r"/>
            <a:r>
              <a:rPr lang="en-US" dirty="0" smtClean="0"/>
              <a:t>Project Location</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152" y="304800"/>
            <a:ext cx="4751847" cy="614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0459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smtClean="0"/>
              <a:t>Site Plan</a:t>
            </a:r>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066800"/>
            <a:ext cx="8833908"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9697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772400" cy="792162"/>
          </a:xfrm>
        </p:spPr>
        <p:txBody>
          <a:bodyPr/>
          <a:lstStyle/>
          <a:p>
            <a:r>
              <a:rPr lang="en-US" dirty="0" smtClean="0"/>
              <a:t>Proposed Elevations</a:t>
            </a:r>
            <a:endParaRPr lang="en-US"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838199"/>
            <a:ext cx="6095999" cy="30095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962400"/>
            <a:ext cx="6209568" cy="2644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54579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Overhead Photo</a:t>
            </a:r>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25" y="933450"/>
            <a:ext cx="9097963" cy="499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10815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smtClean="0"/>
              <a:t>Site Photo</a:t>
            </a:r>
            <a:endParaRPr lang="en-US"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066800"/>
            <a:ext cx="7341600" cy="5502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6305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smtClean="0"/>
              <a:t>within </a:t>
            </a:r>
            <a:r>
              <a:rPr lang="en-US" dirty="0"/>
              <a:t>the allowed building height for the LDR regulatory </a:t>
            </a:r>
            <a:r>
              <a:rPr lang="en-US" dirty="0" smtClean="0"/>
              <a:t>zone</a:t>
            </a:r>
          </a:p>
          <a:p>
            <a:r>
              <a:rPr lang="en-US" dirty="0" smtClean="0"/>
              <a:t>architecturally </a:t>
            </a:r>
            <a:r>
              <a:rPr lang="en-US" dirty="0"/>
              <a:t>compatible with surrounding development patterns </a:t>
            </a:r>
            <a:endParaRPr lang="en-US" dirty="0" smtClean="0"/>
          </a:p>
          <a:p>
            <a:r>
              <a:rPr lang="en-US" dirty="0" smtClean="0"/>
              <a:t>proposed </a:t>
            </a:r>
            <a:r>
              <a:rPr lang="en-US" dirty="0"/>
              <a:t>to be painted the same color as the dwelling on the same parcel of </a:t>
            </a:r>
            <a:r>
              <a:rPr lang="en-US" dirty="0" smtClean="0"/>
              <a:t>land</a:t>
            </a:r>
          </a:p>
          <a:p>
            <a:r>
              <a:rPr lang="en-US" dirty="0" smtClean="0"/>
              <a:t>no </a:t>
            </a:r>
            <a:r>
              <a:rPr lang="en-US" dirty="0"/>
              <a:t>significant </a:t>
            </a:r>
            <a:r>
              <a:rPr lang="en-US" dirty="0" smtClean="0"/>
              <a:t>topography</a:t>
            </a:r>
            <a:endParaRPr lang="en-US" dirty="0"/>
          </a:p>
        </p:txBody>
      </p:sp>
      <p:sp>
        <p:nvSpPr>
          <p:cNvPr id="3" name="Title 2"/>
          <p:cNvSpPr>
            <a:spLocks noGrp="1"/>
          </p:cNvSpPr>
          <p:nvPr>
            <p:ph type="title"/>
          </p:nvPr>
        </p:nvSpPr>
        <p:spPr>
          <a:xfrm>
            <a:off x="1219200" y="76200"/>
            <a:ext cx="7696200" cy="792162"/>
          </a:xfrm>
        </p:spPr>
        <p:txBody>
          <a:bodyPr/>
          <a:lstStyle/>
          <a:p>
            <a:r>
              <a:rPr lang="en-US" dirty="0" smtClean="0"/>
              <a:t>Project Evaluation</a:t>
            </a:r>
            <a:endParaRPr lang="en-US" dirty="0"/>
          </a:p>
        </p:txBody>
      </p:sp>
    </p:spTree>
    <p:extLst>
      <p:ext uri="{BB962C8B-B14F-4D97-AF65-F5344CB8AC3E}">
        <p14:creationId xmlns:p14="http://schemas.microsoft.com/office/powerpoint/2010/main" val="3868659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Citizen Advisory Board</a:t>
            </a:r>
            <a:endParaRPr lang="en-US" dirty="0"/>
          </a:p>
        </p:txBody>
      </p:sp>
      <p:sp>
        <p:nvSpPr>
          <p:cNvPr id="4" name="Content Placeholder 3"/>
          <p:cNvSpPr>
            <a:spLocks noGrp="1"/>
          </p:cNvSpPr>
          <p:nvPr>
            <p:ph idx="1"/>
          </p:nvPr>
        </p:nvSpPr>
        <p:spPr>
          <a:xfrm>
            <a:off x="152400" y="1219200"/>
            <a:ext cx="8839200" cy="4572000"/>
          </a:xfrm>
        </p:spPr>
        <p:txBody>
          <a:bodyPr>
            <a:normAutofit/>
          </a:bodyPr>
          <a:lstStyle/>
          <a:p>
            <a:pPr marL="0" indent="0" algn="just">
              <a:buNone/>
            </a:pPr>
            <a:r>
              <a:rPr lang="en-US" sz="3600" dirty="0"/>
              <a:t>The proposed project was presented by the applicant’s representative at the regularly scheduled Citizen Advisory Board meeting on February 11, 2019.  The CAB took action to recommend approval of the administrative permit as requested.  No concerns were expressed by the CAB.</a:t>
            </a:r>
          </a:p>
        </p:txBody>
      </p:sp>
    </p:spTree>
    <p:extLst>
      <p:ext uri="{BB962C8B-B14F-4D97-AF65-F5344CB8AC3E}">
        <p14:creationId xmlns:p14="http://schemas.microsoft.com/office/powerpoint/2010/main" val="3406720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pPr algn="l"/>
            <a:r>
              <a:rPr lang="en-US" dirty="0" smtClean="0"/>
              <a:t>Public Notice</a:t>
            </a:r>
            <a:endParaRPr lang="en-US" dirty="0"/>
          </a:p>
        </p:txBody>
      </p:sp>
      <p:sp>
        <p:nvSpPr>
          <p:cNvPr id="4" name="Content Placeholder 3"/>
          <p:cNvSpPr>
            <a:spLocks noGrp="1"/>
          </p:cNvSpPr>
          <p:nvPr>
            <p:ph idx="1"/>
          </p:nvPr>
        </p:nvSpPr>
        <p:spPr>
          <a:xfrm>
            <a:off x="457200" y="1219200"/>
            <a:ext cx="3505200" cy="4038601"/>
          </a:xfrm>
        </p:spPr>
        <p:txBody>
          <a:bodyPr>
            <a:normAutofit/>
          </a:bodyPr>
          <a:lstStyle/>
          <a:p>
            <a:r>
              <a:rPr lang="en-US" dirty="0"/>
              <a:t>Notice sent to </a:t>
            </a:r>
            <a:r>
              <a:rPr lang="en-US" dirty="0" smtClean="0"/>
              <a:t>owners of 37 parcel of land</a:t>
            </a:r>
            <a:endParaRPr lang="en-US" dirty="0"/>
          </a:p>
          <a:p>
            <a:r>
              <a:rPr lang="en-US" dirty="0" smtClean="0"/>
              <a:t>Distance of 1500 feet</a:t>
            </a:r>
            <a:endParaRPr lang="en-US" dirty="0"/>
          </a:p>
        </p:txBody>
      </p:sp>
      <p:pic>
        <p:nvPicPr>
          <p:cNvPr id="7170" name="Picture 2" descr="P:\Community Development Department\Boards and Commissions\Board of Adjustment\BOA Cases\2019 Cases\WADMIN19-0001_Bussell\Notice\WADMIN19-0001_Notice_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9600" y="76200"/>
            <a:ext cx="4634345" cy="5997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391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smtClean="0">
                <a:solidFill>
                  <a:schemeClr val="bg1"/>
                </a:solidFill>
              </a:rPr>
              <a:t>Administrative Permit F</a:t>
            </a:r>
            <a:r>
              <a:rPr lang="en-US" sz="3600" dirty="0" smtClean="0"/>
              <a:t>indings</a:t>
            </a:r>
            <a:endParaRPr lang="en-US" sz="3600" dirty="0"/>
          </a:p>
        </p:txBody>
      </p:sp>
      <p:sp>
        <p:nvSpPr>
          <p:cNvPr id="4" name="Content Placeholder 3"/>
          <p:cNvSpPr>
            <a:spLocks noGrp="1"/>
          </p:cNvSpPr>
          <p:nvPr>
            <p:ph idx="1"/>
          </p:nvPr>
        </p:nvSpPr>
        <p:spPr>
          <a:xfrm>
            <a:off x="457200" y="1219200"/>
            <a:ext cx="8229600" cy="4648200"/>
          </a:xfrm>
        </p:spPr>
        <p:txBody>
          <a:bodyPr>
            <a:noAutofit/>
          </a:bodyPr>
          <a:lstStyle/>
          <a:p>
            <a:pPr marL="0" indent="-514350" hangingPunct="0">
              <a:buFont typeface="+mj-lt"/>
              <a:buAutoNum type="arabicPeriod"/>
            </a:pPr>
            <a:r>
              <a:rPr lang="en-US" dirty="0" smtClean="0"/>
              <a:t>Consistency</a:t>
            </a:r>
          </a:p>
          <a:p>
            <a:pPr marL="0" indent="-514350" hangingPunct="0">
              <a:buFont typeface="+mj-lt"/>
              <a:buAutoNum type="arabicPeriod"/>
            </a:pPr>
            <a:r>
              <a:rPr lang="en-US" dirty="0" smtClean="0"/>
              <a:t>Improvements</a:t>
            </a:r>
          </a:p>
          <a:p>
            <a:pPr marL="0" indent="-514350" hangingPunct="0">
              <a:buFont typeface="+mj-lt"/>
              <a:buAutoNum type="arabicPeriod"/>
            </a:pPr>
            <a:r>
              <a:rPr lang="en-US" dirty="0" smtClean="0"/>
              <a:t>Site Suitability</a:t>
            </a:r>
          </a:p>
          <a:p>
            <a:pPr marL="0" indent="-514350" hangingPunct="0">
              <a:buFont typeface="+mj-lt"/>
              <a:buAutoNum type="arabicPeriod"/>
            </a:pPr>
            <a:r>
              <a:rPr lang="en-US" dirty="0" smtClean="0"/>
              <a:t>Issuance Not Detrimental</a:t>
            </a:r>
          </a:p>
          <a:p>
            <a:pPr marL="0" indent="-514350" hangingPunct="0">
              <a:buFont typeface="+mj-lt"/>
              <a:buAutoNum type="arabicPeriod"/>
            </a:pPr>
            <a:r>
              <a:rPr lang="en-US" dirty="0"/>
              <a:t>Effect on a Military </a:t>
            </a:r>
            <a:r>
              <a:rPr lang="en-US" dirty="0" smtClean="0"/>
              <a:t>Installation (None)</a:t>
            </a:r>
          </a:p>
          <a:p>
            <a:pPr marL="0" indent="0" hangingPunct="0">
              <a:buNone/>
            </a:pPr>
            <a:r>
              <a:rPr lang="en-US" dirty="0" smtClean="0"/>
              <a:t>Staff Comments are found on pages 7 &amp; 8 of the staff report.</a:t>
            </a:r>
          </a:p>
          <a:p>
            <a:pPr marL="0" indent="0" hangingPunct="0">
              <a:buNone/>
            </a:pPr>
            <a:r>
              <a:rPr lang="en-US" dirty="0" smtClean="0"/>
              <a:t>Staff believes that all findings can be made.</a:t>
            </a:r>
            <a:endParaRPr lang="en-US" dirty="0"/>
          </a:p>
        </p:txBody>
      </p:sp>
    </p:spTree>
    <p:extLst>
      <p:ext uri="{BB962C8B-B14F-4D97-AF65-F5344CB8AC3E}">
        <p14:creationId xmlns:p14="http://schemas.microsoft.com/office/powerpoint/2010/main" val="3799001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304800" y="1066800"/>
            <a:ext cx="8534400" cy="4724400"/>
          </a:xfrm>
        </p:spPr>
        <p:txBody>
          <a:bodyPr>
            <a:normAutofit fontScale="92500"/>
          </a:bodyPr>
          <a:lstStyle/>
          <a:p>
            <a:pPr marL="0" indent="0" algn="just">
              <a:lnSpc>
                <a:spcPct val="120000"/>
              </a:lnSpc>
              <a:buNone/>
            </a:pPr>
            <a:r>
              <a:rPr lang="en-US" dirty="0"/>
              <a:t>I move that, after giving reasoned consideration to the information contained in the staff report and information received during the public hearing, the Board of Adjustment </a:t>
            </a:r>
            <a:r>
              <a:rPr lang="en-US" dirty="0" smtClean="0"/>
              <a:t>approve, with conditions, </a:t>
            </a:r>
            <a:r>
              <a:rPr lang="en-US" dirty="0"/>
              <a:t>Administrative Permit Case Number WADMIN19-0001 for Matt and Angie </a:t>
            </a:r>
            <a:r>
              <a:rPr lang="en-US" dirty="0" err="1"/>
              <a:t>Bussell</a:t>
            </a:r>
            <a:r>
              <a:rPr lang="en-US" dirty="0"/>
              <a:t>, having made all five findings in accordance with Washoe County Development Code Section 110.808.25</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schemas.microsoft.com/office/2006/metadata/properties"/>
    <ds:schemaRef ds:uri="http://www.w3.org/XML/1998/namespace"/>
    <ds:schemaRef ds:uri="http://schemas.microsoft.com/sharepoint/v3"/>
    <ds:schemaRef ds:uri="a94d8b85-37e1-4d17-8d55-8b7d207932bb"/>
    <ds:schemaRef ds:uri="http://purl.org/dc/terms/"/>
    <ds:schemaRef ds:uri="http://schemas.microsoft.com/sharepoint/v3/fields"/>
    <ds:schemaRef ds:uri="http://purl.org/dc/elements/1.1/"/>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CEA9126C-A9B1-4F4A-855C-DD0F845697D2"/>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2133</TotalTime>
  <Words>256</Words>
  <Application>Microsoft Office PowerPoint</Application>
  <PresentationFormat>On-screen Show (4:3)</PresentationFormat>
  <Paragraphs>33</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PowerPoint_Template_2015</vt:lpstr>
      <vt:lpstr>ADMINISTRATIVE PERMIT CASE NUMBER  WADMIN19-0001  (Matt and Angie Bussell Detached Accessory Structure)</vt:lpstr>
      <vt:lpstr>Request</vt:lpstr>
      <vt:lpstr>Project Location</vt:lpstr>
      <vt:lpstr>Site Plan</vt:lpstr>
      <vt:lpstr>Proposed Elevations</vt:lpstr>
      <vt:lpstr>Overhead Photo</vt:lpstr>
      <vt:lpstr>Site Photo</vt:lpstr>
      <vt:lpstr>Project Evaluation</vt:lpstr>
      <vt:lpstr>Citizen Advisory Board</vt:lpstr>
      <vt:lpstr>Public Notice</vt:lpstr>
      <vt:lpstr>Administrative Permit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81</cp:revision>
  <cp:lastPrinted>2014-10-07T22:54:33Z</cp:lastPrinted>
  <dcterms:created xsi:type="dcterms:W3CDTF">2015-09-25T21:46:02Z</dcterms:created>
  <dcterms:modified xsi:type="dcterms:W3CDTF">2019-03-07T23:50:48Z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